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2" r:id="rId5"/>
    <p:sldId id="260" r:id="rId6"/>
    <p:sldId id="264" r:id="rId7"/>
    <p:sldId id="265" r:id="rId8"/>
    <p:sldId id="261"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9753"/>
    <a:srgbClr val="2B969B"/>
    <a:srgbClr val="F5FCFD"/>
    <a:srgbClr val="F5FDFD"/>
    <a:srgbClr val="FFCCFF"/>
    <a:srgbClr val="7A3838"/>
    <a:srgbClr val="6A4E48"/>
    <a:srgbClr val="B5FB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8" d="100"/>
          <a:sy n="88" d="100"/>
        </p:scale>
        <p:origin x="49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E055-8FFC-6974-8C42-7F5BF18E0B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1702FA-D318-DC60-FE2B-BC0B322138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A61F62C-835B-4765-A825-77671F13C5C8}"/>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5" name="Footer Placeholder 4">
            <a:extLst>
              <a:ext uri="{FF2B5EF4-FFF2-40B4-BE49-F238E27FC236}">
                <a16:creationId xmlns:a16="http://schemas.microsoft.com/office/drawing/2014/main" id="{3E1AA6B9-5CAB-FC5B-8856-1811CF1B6D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BDDB5A-7009-1FC6-0412-E20D259971AE}"/>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3173932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1A11-BCB3-AEC4-2585-E53F066DF54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1BDEF8-DFD7-F605-D08D-E829EADF10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25193D-3F7B-F151-B61F-CCC7245A74AB}"/>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5" name="Footer Placeholder 4">
            <a:extLst>
              <a:ext uri="{FF2B5EF4-FFF2-40B4-BE49-F238E27FC236}">
                <a16:creationId xmlns:a16="http://schemas.microsoft.com/office/drawing/2014/main" id="{B0BE9EA6-28D5-B7B7-9AF8-809645C5AE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56B9E6-251B-1D9D-3935-CB3479CEE2E4}"/>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347279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57A563-A6D4-E8F0-7733-6EBB797AD8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D1D34B-2BBE-97BF-A694-3E57CFF7CC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B899EC-CFF7-65CE-6561-89750DFF3466}"/>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5" name="Footer Placeholder 4">
            <a:extLst>
              <a:ext uri="{FF2B5EF4-FFF2-40B4-BE49-F238E27FC236}">
                <a16:creationId xmlns:a16="http://schemas.microsoft.com/office/drawing/2014/main" id="{6C862B1F-8FB4-6794-11FE-D132CDD53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590C4B-E759-CACD-57B5-A76BAD8F401B}"/>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3299887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28DE-97AB-2377-F5D5-79E62CC113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49DE3A-521F-1755-3C98-C1ABC98336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F8A969-9BA3-36C5-49C9-8546A530613F}"/>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5" name="Footer Placeholder 4">
            <a:extLst>
              <a:ext uri="{FF2B5EF4-FFF2-40B4-BE49-F238E27FC236}">
                <a16:creationId xmlns:a16="http://schemas.microsoft.com/office/drawing/2014/main" id="{FE534361-3A0C-3CE2-0E00-78CE5EF35D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A9D81E-0473-586C-F6C7-1DE3E05A4CBB}"/>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319792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BF06-6DCF-E179-CDC7-2EC1BCD7A2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F3CD7F-90E6-2012-CEDD-D40EB75F5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5E423E-77E9-2AAA-B922-D55000517A23}"/>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5" name="Footer Placeholder 4">
            <a:extLst>
              <a:ext uri="{FF2B5EF4-FFF2-40B4-BE49-F238E27FC236}">
                <a16:creationId xmlns:a16="http://schemas.microsoft.com/office/drawing/2014/main" id="{E1CB0B5A-CA02-45EC-19E1-E77D54614C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66A43B-580B-8C85-BADC-1FF5C31F6631}"/>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3343820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50A3-AFEF-D9EA-8C8C-3E26B8668B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2779D0-74A0-31AD-A72E-06761EE961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F94D6D-D209-E174-597B-EC14676EE5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D88433-A291-3CF1-E941-9AD0AF443A15}"/>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6" name="Footer Placeholder 5">
            <a:extLst>
              <a:ext uri="{FF2B5EF4-FFF2-40B4-BE49-F238E27FC236}">
                <a16:creationId xmlns:a16="http://schemas.microsoft.com/office/drawing/2014/main" id="{41F9F407-B4DF-B86C-1439-A8219E3CBA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068E2E-388B-E640-32AE-280AF5DE0312}"/>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3303855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71D0-661A-3B71-95E6-E4D1E24F77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CA4AE7-9098-5843-5EB4-0C6CF297B2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079283-5941-5D62-40D3-F062B794C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F89B2B-6F0F-D800-B9A6-04800DF78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B39128-E9C3-AEEC-412D-98CFC854D7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0F0FE7-6748-8048-BD3D-4B9B9979A8A3}"/>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8" name="Footer Placeholder 7">
            <a:extLst>
              <a:ext uri="{FF2B5EF4-FFF2-40B4-BE49-F238E27FC236}">
                <a16:creationId xmlns:a16="http://schemas.microsoft.com/office/drawing/2014/main" id="{75938176-C8DB-74BE-2D31-293D6B68FDE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39F5C2-4D34-EB64-48DA-7C7348D2588E}"/>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3722369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595F-FD16-07F2-3F28-7B325D025B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341DC4-E946-7ACD-17A6-FEFC9114DC6A}"/>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4" name="Footer Placeholder 3">
            <a:extLst>
              <a:ext uri="{FF2B5EF4-FFF2-40B4-BE49-F238E27FC236}">
                <a16:creationId xmlns:a16="http://schemas.microsoft.com/office/drawing/2014/main" id="{F763CCE6-8606-387C-E693-ADDBAE1F4A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DEA6ABD-746D-B5E2-C4E7-6AF2E86C1C97}"/>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3715934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C6BA9F-1F8A-851A-92AA-5E18F7A5A696}"/>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3" name="Footer Placeholder 2">
            <a:extLst>
              <a:ext uri="{FF2B5EF4-FFF2-40B4-BE49-F238E27FC236}">
                <a16:creationId xmlns:a16="http://schemas.microsoft.com/office/drawing/2014/main" id="{8062060B-5FCA-8349-9250-F8AE39BE3E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64ED5F6-7FD2-B71B-04E2-16CF8A45AC1A}"/>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1574596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0F7D-789A-3D4E-85C6-451DE0E9F4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424B62-79B9-33F4-F653-EF9647188F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A99F68-75AD-0F18-0205-E671D2954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BA413D-9922-FA45-0782-9E7580A11455}"/>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6" name="Footer Placeholder 5">
            <a:extLst>
              <a:ext uri="{FF2B5EF4-FFF2-40B4-BE49-F238E27FC236}">
                <a16:creationId xmlns:a16="http://schemas.microsoft.com/office/drawing/2014/main" id="{43FC0AC8-8632-D1E8-F94C-14859ADB16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761F9A-F16D-C220-04F6-80CA8BA8052E}"/>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69960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1A96-EF03-E61B-E528-B8EB88028B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7D1AC4D-F229-2E6F-706E-832DB961FB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48DB9A3-7EA0-8BFD-36DF-5778ACE8EC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521975-80C1-E542-1541-2A3E599C545C}"/>
              </a:ext>
            </a:extLst>
          </p:cNvPr>
          <p:cNvSpPr>
            <a:spLocks noGrp="1"/>
          </p:cNvSpPr>
          <p:nvPr>
            <p:ph type="dt" sz="half" idx="10"/>
          </p:nvPr>
        </p:nvSpPr>
        <p:spPr/>
        <p:txBody>
          <a:bodyPr/>
          <a:lstStyle/>
          <a:p>
            <a:fld id="{49D7B75B-223C-43F7-AB5A-9491E306EDDF}" type="datetimeFigureOut">
              <a:rPr lang="en-IN" smtClean="0"/>
              <a:t>03-08-2025</a:t>
            </a:fld>
            <a:endParaRPr lang="en-IN"/>
          </a:p>
        </p:txBody>
      </p:sp>
      <p:sp>
        <p:nvSpPr>
          <p:cNvPr id="6" name="Footer Placeholder 5">
            <a:extLst>
              <a:ext uri="{FF2B5EF4-FFF2-40B4-BE49-F238E27FC236}">
                <a16:creationId xmlns:a16="http://schemas.microsoft.com/office/drawing/2014/main" id="{4BF59334-6B1A-A789-A113-85615CEB26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482F7C-E6B8-3EA6-041B-AD2E8A459D25}"/>
              </a:ext>
            </a:extLst>
          </p:cNvPr>
          <p:cNvSpPr>
            <a:spLocks noGrp="1"/>
          </p:cNvSpPr>
          <p:nvPr>
            <p:ph type="sldNum" sz="quarter" idx="12"/>
          </p:nvPr>
        </p:nvSpPr>
        <p:spPr/>
        <p:txBody>
          <a:bodyPr/>
          <a:lstStyle/>
          <a:p>
            <a:fld id="{F99A54EB-6C47-4FF0-A8EA-43CB061205AE}" type="slidenum">
              <a:rPr lang="en-IN" smtClean="0"/>
              <a:t>‹#›</a:t>
            </a:fld>
            <a:endParaRPr lang="en-IN"/>
          </a:p>
        </p:txBody>
      </p:sp>
    </p:spTree>
    <p:extLst>
      <p:ext uri="{BB962C8B-B14F-4D97-AF65-F5344CB8AC3E}">
        <p14:creationId xmlns:p14="http://schemas.microsoft.com/office/powerpoint/2010/main" val="3462340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91C58-FBB1-38E2-48F7-859EFC8EA6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779E76-0A51-93E0-347B-3E3182292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E8FEC2-8D14-0F1D-C26E-0FC3063B2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7B75B-223C-43F7-AB5A-9491E306EDDF}" type="datetimeFigureOut">
              <a:rPr lang="en-IN" smtClean="0"/>
              <a:t>03-08-2025</a:t>
            </a:fld>
            <a:endParaRPr lang="en-IN"/>
          </a:p>
        </p:txBody>
      </p:sp>
      <p:sp>
        <p:nvSpPr>
          <p:cNvPr id="5" name="Footer Placeholder 4">
            <a:extLst>
              <a:ext uri="{FF2B5EF4-FFF2-40B4-BE49-F238E27FC236}">
                <a16:creationId xmlns:a16="http://schemas.microsoft.com/office/drawing/2014/main" id="{A6F424AD-E45F-1F94-51B8-C42FB7D18F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4EB504-C9C1-4719-E660-514C6360D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A54EB-6C47-4FF0-A8EA-43CB061205AE}" type="slidenum">
              <a:rPr lang="en-IN" smtClean="0"/>
              <a:t>‹#›</a:t>
            </a:fld>
            <a:endParaRPr lang="en-IN"/>
          </a:p>
        </p:txBody>
      </p:sp>
    </p:spTree>
    <p:extLst>
      <p:ext uri="{BB962C8B-B14F-4D97-AF65-F5344CB8AC3E}">
        <p14:creationId xmlns:p14="http://schemas.microsoft.com/office/powerpoint/2010/main" val="2313146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60000"/>
                <a:lumOff val="40000"/>
              </a:schemeClr>
            </a:gs>
            <a:gs pos="47000">
              <a:schemeClr val="accent4">
                <a:lumMod val="40000"/>
                <a:lumOff val="60000"/>
              </a:schemeClr>
            </a:gs>
            <a:gs pos="83000">
              <a:srgbClr val="0070C0"/>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92CE09-F802-38E1-7803-23E91216AD69}"/>
              </a:ext>
            </a:extLst>
          </p:cNvPr>
          <p:cNvSpPr txBox="1"/>
          <p:nvPr/>
        </p:nvSpPr>
        <p:spPr>
          <a:xfrm>
            <a:off x="2975957" y="207820"/>
            <a:ext cx="7100277" cy="646331"/>
          </a:xfrm>
          <a:prstGeom prst="rect">
            <a:avLst/>
          </a:prstGeom>
          <a:noFill/>
        </p:spPr>
        <p:txBody>
          <a:bodyPr wrap="none" rtlCol="0">
            <a:spAutoFit/>
          </a:bodyPr>
          <a:lstStyle/>
          <a:p>
            <a:r>
              <a:rPr lang="en-US" sz="3600" b="1" dirty="0"/>
              <a:t>Problem Statement and Team Detail</a:t>
            </a:r>
            <a:endParaRPr lang="en-IN" sz="3600" b="1" dirty="0"/>
          </a:p>
        </p:txBody>
      </p:sp>
      <p:pic>
        <p:nvPicPr>
          <p:cNvPr id="4" name="Picture 3">
            <a:extLst>
              <a:ext uri="{FF2B5EF4-FFF2-40B4-BE49-F238E27FC236}">
                <a16:creationId xmlns:a16="http://schemas.microsoft.com/office/drawing/2014/main" id="{F1963706-14B5-E0EA-BF33-5B1224F41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4" y="0"/>
            <a:ext cx="1543265" cy="1288478"/>
          </a:xfrm>
          <a:prstGeom prst="rect">
            <a:avLst/>
          </a:prstGeom>
        </p:spPr>
      </p:pic>
      <p:sp>
        <p:nvSpPr>
          <p:cNvPr id="5" name="TextBox 4">
            <a:extLst>
              <a:ext uri="{FF2B5EF4-FFF2-40B4-BE49-F238E27FC236}">
                <a16:creationId xmlns:a16="http://schemas.microsoft.com/office/drawing/2014/main" id="{855D6114-40F3-F86B-24FF-5279C841D185}"/>
              </a:ext>
            </a:extLst>
          </p:cNvPr>
          <p:cNvSpPr txBox="1"/>
          <p:nvPr/>
        </p:nvSpPr>
        <p:spPr>
          <a:xfrm>
            <a:off x="70724" y="1695796"/>
            <a:ext cx="5227713" cy="461665"/>
          </a:xfrm>
          <a:prstGeom prst="rect">
            <a:avLst/>
          </a:prstGeom>
          <a:noFill/>
        </p:spPr>
        <p:txBody>
          <a:bodyPr wrap="none" rtlCol="0">
            <a:spAutoFit/>
          </a:bodyPr>
          <a:lstStyle/>
          <a:p>
            <a:r>
              <a:rPr lang="en-US" sz="2400" dirty="0">
                <a:latin typeface="Abadi" panose="020B0604020104020204" pitchFamily="34" charset="0"/>
              </a:rPr>
              <a:t>Problem Statement </a:t>
            </a:r>
            <a:r>
              <a:rPr lang="en-US" dirty="0"/>
              <a:t>:                                             </a:t>
            </a:r>
            <a:endParaRPr lang="en-IN" dirty="0"/>
          </a:p>
        </p:txBody>
      </p:sp>
      <p:sp>
        <p:nvSpPr>
          <p:cNvPr id="6" name="TextBox 5">
            <a:extLst>
              <a:ext uri="{FF2B5EF4-FFF2-40B4-BE49-F238E27FC236}">
                <a16:creationId xmlns:a16="http://schemas.microsoft.com/office/drawing/2014/main" id="{F537EBBE-42FE-0320-A2C5-F763F8AA50F1}"/>
              </a:ext>
            </a:extLst>
          </p:cNvPr>
          <p:cNvSpPr txBox="1"/>
          <p:nvPr/>
        </p:nvSpPr>
        <p:spPr>
          <a:xfrm>
            <a:off x="165974" y="2720280"/>
            <a:ext cx="2668359" cy="461665"/>
          </a:xfrm>
          <a:prstGeom prst="rect">
            <a:avLst/>
          </a:prstGeom>
          <a:noFill/>
        </p:spPr>
        <p:txBody>
          <a:bodyPr wrap="none" rtlCol="0">
            <a:spAutoFit/>
          </a:bodyPr>
          <a:lstStyle/>
          <a:p>
            <a:r>
              <a:rPr lang="en-US" sz="2400" b="1" dirty="0"/>
              <a:t>Team Name : L0XIQ</a:t>
            </a:r>
            <a:endParaRPr lang="en-IN" sz="2400" b="1" dirty="0"/>
          </a:p>
        </p:txBody>
      </p:sp>
      <p:sp>
        <p:nvSpPr>
          <p:cNvPr id="3" name="TextBox 2">
            <a:extLst>
              <a:ext uri="{FF2B5EF4-FFF2-40B4-BE49-F238E27FC236}">
                <a16:creationId xmlns:a16="http://schemas.microsoft.com/office/drawing/2014/main" id="{C2510E05-9A0F-A172-ED75-526CC5370BDD}"/>
              </a:ext>
            </a:extLst>
          </p:cNvPr>
          <p:cNvSpPr txBox="1"/>
          <p:nvPr/>
        </p:nvSpPr>
        <p:spPr>
          <a:xfrm>
            <a:off x="165974" y="3385189"/>
            <a:ext cx="4899033" cy="461665"/>
          </a:xfrm>
          <a:prstGeom prst="rect">
            <a:avLst/>
          </a:prstGeom>
          <a:noFill/>
        </p:spPr>
        <p:txBody>
          <a:bodyPr wrap="none" rtlCol="0">
            <a:spAutoFit/>
          </a:bodyPr>
          <a:lstStyle/>
          <a:p>
            <a:r>
              <a:rPr lang="en-US" sz="2400" b="1" dirty="0"/>
              <a:t>Team Leader Name : Kapish Chauhan</a:t>
            </a:r>
            <a:endParaRPr lang="en-IN" sz="2400" b="1" dirty="0"/>
          </a:p>
        </p:txBody>
      </p:sp>
      <p:sp>
        <p:nvSpPr>
          <p:cNvPr id="7" name="TextBox 6">
            <a:extLst>
              <a:ext uri="{FF2B5EF4-FFF2-40B4-BE49-F238E27FC236}">
                <a16:creationId xmlns:a16="http://schemas.microsoft.com/office/drawing/2014/main" id="{23309F08-DEAD-ACFD-8D8A-92382D85B115}"/>
              </a:ext>
            </a:extLst>
          </p:cNvPr>
          <p:cNvSpPr txBox="1"/>
          <p:nvPr/>
        </p:nvSpPr>
        <p:spPr>
          <a:xfrm>
            <a:off x="165974" y="4102793"/>
            <a:ext cx="6362383" cy="461665"/>
          </a:xfrm>
          <a:prstGeom prst="rect">
            <a:avLst/>
          </a:prstGeom>
          <a:noFill/>
        </p:spPr>
        <p:txBody>
          <a:bodyPr wrap="none" rtlCol="0">
            <a:spAutoFit/>
          </a:bodyPr>
          <a:lstStyle/>
          <a:p>
            <a:r>
              <a:rPr lang="en-US" sz="2400" b="1" dirty="0"/>
              <a:t>Institute Name : GGSIPU EDC(USAR) , BPIT , BVIT</a:t>
            </a:r>
            <a:endParaRPr lang="en-IN" sz="2400" b="1" dirty="0"/>
          </a:p>
        </p:txBody>
      </p:sp>
      <p:sp>
        <p:nvSpPr>
          <p:cNvPr id="8" name="TextBox 7">
            <a:extLst>
              <a:ext uri="{FF2B5EF4-FFF2-40B4-BE49-F238E27FC236}">
                <a16:creationId xmlns:a16="http://schemas.microsoft.com/office/drawing/2014/main" id="{20E4F338-FA18-6E0C-E856-E6838C17966B}"/>
              </a:ext>
            </a:extLst>
          </p:cNvPr>
          <p:cNvSpPr txBox="1"/>
          <p:nvPr/>
        </p:nvSpPr>
        <p:spPr>
          <a:xfrm>
            <a:off x="165974" y="4892002"/>
            <a:ext cx="2252540" cy="461665"/>
          </a:xfrm>
          <a:prstGeom prst="rect">
            <a:avLst/>
          </a:prstGeom>
          <a:noFill/>
        </p:spPr>
        <p:txBody>
          <a:bodyPr wrap="none" rtlCol="0">
            <a:spAutoFit/>
          </a:bodyPr>
          <a:lstStyle/>
          <a:p>
            <a:r>
              <a:rPr lang="en-US" sz="2400" b="1" dirty="0"/>
              <a:t>Theme Name :   </a:t>
            </a:r>
            <a:endParaRPr lang="en-IN" sz="2400" b="1" dirty="0"/>
          </a:p>
        </p:txBody>
      </p:sp>
      <p:sp>
        <p:nvSpPr>
          <p:cNvPr id="9" name="TextBox 8">
            <a:extLst>
              <a:ext uri="{FF2B5EF4-FFF2-40B4-BE49-F238E27FC236}">
                <a16:creationId xmlns:a16="http://schemas.microsoft.com/office/drawing/2014/main" id="{4F0D6721-1AAE-7A9F-D632-EE8587A03138}"/>
              </a:ext>
            </a:extLst>
          </p:cNvPr>
          <p:cNvSpPr txBox="1"/>
          <p:nvPr/>
        </p:nvSpPr>
        <p:spPr>
          <a:xfrm>
            <a:off x="91242" y="5681211"/>
            <a:ext cx="7015254" cy="461665"/>
          </a:xfrm>
          <a:prstGeom prst="rect">
            <a:avLst/>
          </a:prstGeom>
          <a:noFill/>
        </p:spPr>
        <p:txBody>
          <a:bodyPr wrap="none" rtlCol="0">
            <a:spAutoFit/>
          </a:bodyPr>
          <a:lstStyle/>
          <a:p>
            <a:r>
              <a:rPr lang="en-US" sz="2400" b="1" dirty="0"/>
              <a:t>Team Leader E-Mail ID : kushchauhan765@gmail.com</a:t>
            </a:r>
            <a:endParaRPr lang="en-IN" sz="2400" b="1" dirty="0"/>
          </a:p>
        </p:txBody>
      </p:sp>
    </p:spTree>
    <p:extLst>
      <p:ext uri="{BB962C8B-B14F-4D97-AF65-F5344CB8AC3E}">
        <p14:creationId xmlns:p14="http://schemas.microsoft.com/office/powerpoint/2010/main" val="113618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6">
                <a:lumMod val="40000"/>
                <a:lumOff val="60000"/>
              </a:schemeClr>
            </a:gs>
            <a:gs pos="83000">
              <a:schemeClr val="accent1">
                <a:lumMod val="45000"/>
                <a:lumOff val="55000"/>
              </a:schemeClr>
            </a:gs>
            <a:gs pos="100000">
              <a:schemeClr val="tx1">
                <a:lumMod val="65000"/>
                <a:lumOff val="35000"/>
              </a:schemeClr>
            </a:gs>
          </a:gsLst>
          <a:lin ang="5400000" scaled="1"/>
        </a:gradFill>
        <a:effectLst/>
      </p:bgPr>
    </p:bg>
    <p:spTree>
      <p:nvGrpSpPr>
        <p:cNvPr id="1" name="">
          <a:extLst>
            <a:ext uri="{FF2B5EF4-FFF2-40B4-BE49-F238E27FC236}">
              <a16:creationId xmlns:a16="http://schemas.microsoft.com/office/drawing/2014/main" id="{DB8B8F8D-824F-B33C-B639-B53787C1C19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9EC5B0D-367A-0BE2-A19F-2085ADF26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4" y="0"/>
            <a:ext cx="1543265" cy="1288478"/>
          </a:xfrm>
          <a:prstGeom prst="rect">
            <a:avLst/>
          </a:prstGeom>
        </p:spPr>
      </p:pic>
      <p:sp>
        <p:nvSpPr>
          <p:cNvPr id="3" name="TextBox 2">
            <a:extLst>
              <a:ext uri="{FF2B5EF4-FFF2-40B4-BE49-F238E27FC236}">
                <a16:creationId xmlns:a16="http://schemas.microsoft.com/office/drawing/2014/main" id="{41391DA4-95A0-C1AF-91DF-1E7FD563CC64}"/>
              </a:ext>
            </a:extLst>
          </p:cNvPr>
          <p:cNvSpPr txBox="1"/>
          <p:nvPr/>
        </p:nvSpPr>
        <p:spPr>
          <a:xfrm>
            <a:off x="3696881" y="152400"/>
            <a:ext cx="4798237" cy="707886"/>
          </a:xfrm>
          <a:prstGeom prst="rect">
            <a:avLst/>
          </a:prstGeom>
          <a:noFill/>
        </p:spPr>
        <p:txBody>
          <a:bodyPr wrap="none" rtlCol="0">
            <a:spAutoFit/>
          </a:bodyPr>
          <a:lstStyle/>
          <a:p>
            <a:r>
              <a:rPr lang="en-US" sz="4000" b="1" dirty="0"/>
              <a:t>Problem and Solution</a:t>
            </a:r>
            <a:endParaRPr lang="en-IN" sz="4000" b="1" dirty="0"/>
          </a:p>
        </p:txBody>
      </p:sp>
      <p:sp>
        <p:nvSpPr>
          <p:cNvPr id="4" name="Rectangle 3">
            <a:extLst>
              <a:ext uri="{FF2B5EF4-FFF2-40B4-BE49-F238E27FC236}">
                <a16:creationId xmlns:a16="http://schemas.microsoft.com/office/drawing/2014/main" id="{C8495240-FC37-23F2-31C3-F26002BB4BED}"/>
              </a:ext>
            </a:extLst>
          </p:cNvPr>
          <p:cNvSpPr/>
          <p:nvPr/>
        </p:nvSpPr>
        <p:spPr>
          <a:xfrm>
            <a:off x="287773" y="1485900"/>
            <a:ext cx="11616451" cy="4933950"/>
          </a:xfrm>
          <a:prstGeom prst="rect">
            <a:avLst/>
          </a:prstGeom>
          <a:solidFill>
            <a:schemeClr val="tx2">
              <a:lumMod val="20000"/>
              <a:lumOff val="8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Problem: In a space station environment, critical objects like toolboxes, oxygen tanks, and fire extinguishers can be difficult for crew members or autonomous systems to locate quickly. Challenges include varied lighting, objects being partially hidden (occlusion), and the zero-gravity environment. The inability to quickly locate these items poses a significant risk to operational safety and efficiency during both routine tasks and emergencies .</a:t>
            </a:r>
          </a:p>
          <a:p>
            <a:pPr algn="ctr"/>
            <a:endParaRPr lang="en-US" sz="2400" dirty="0">
              <a:solidFill>
                <a:srgbClr val="C00000"/>
              </a:solidFill>
            </a:endParaRPr>
          </a:p>
          <a:p>
            <a:pPr algn="ctr"/>
            <a:r>
              <a:rPr lang="en-US" sz="2400" dirty="0">
                <a:solidFill>
                  <a:srgbClr val="C00000"/>
                </a:solidFill>
              </a:rPr>
              <a:t>Solution: We have developed an object detection model that accurately and precisely identifies and classifies these three critical objects in real-time. By training our model on a high-quality synthetic dataset from Duality AI's Falcon digital twin, we can simulate the complex conditions of a space station. This allows the model to perform reliably even in challenging scenarios, ensuring that both human and robotic systems can quickly and accurately find essential equipment.</a:t>
            </a:r>
            <a:endParaRPr lang="en-IN" sz="2400" dirty="0">
              <a:solidFill>
                <a:srgbClr val="C00000"/>
              </a:solidFill>
            </a:endParaRPr>
          </a:p>
        </p:txBody>
      </p:sp>
      <p:pic>
        <p:nvPicPr>
          <p:cNvPr id="6" name="Graphic 5" descr="Head with gears">
            <a:extLst>
              <a:ext uri="{FF2B5EF4-FFF2-40B4-BE49-F238E27FC236}">
                <a16:creationId xmlns:a16="http://schemas.microsoft.com/office/drawing/2014/main" id="{845E27F3-BF17-D451-BDC0-923B0E24F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8105" y="3772989"/>
            <a:ext cx="642257" cy="642257"/>
          </a:xfrm>
          <a:prstGeom prst="rect">
            <a:avLst/>
          </a:prstGeom>
        </p:spPr>
      </p:pic>
    </p:spTree>
    <p:extLst>
      <p:ext uri="{BB962C8B-B14F-4D97-AF65-F5344CB8AC3E}">
        <p14:creationId xmlns:p14="http://schemas.microsoft.com/office/powerpoint/2010/main" val="59853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rgbClr val="B5FBFD"/>
            </a:gs>
            <a:gs pos="83000">
              <a:schemeClr val="accent1">
                <a:lumMod val="45000"/>
                <a:lumOff val="55000"/>
              </a:schemeClr>
            </a:gs>
            <a:gs pos="100000">
              <a:schemeClr val="tx1">
                <a:lumMod val="65000"/>
                <a:lumOff val="35000"/>
              </a:schemeClr>
            </a:gs>
          </a:gsLst>
          <a:lin ang="5400000" scaled="1"/>
        </a:gradFill>
        <a:effectLst/>
      </p:bgPr>
    </p:bg>
    <p:spTree>
      <p:nvGrpSpPr>
        <p:cNvPr id="1" name="">
          <a:extLst>
            <a:ext uri="{FF2B5EF4-FFF2-40B4-BE49-F238E27FC236}">
              <a16:creationId xmlns:a16="http://schemas.microsoft.com/office/drawing/2014/main" id="{1738F1F1-2E4B-4124-6BBA-FC61CB185B4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99F611-FD4C-348C-DDDC-B0B3D418F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4" y="0"/>
            <a:ext cx="1543265" cy="1288478"/>
          </a:xfrm>
          <a:prstGeom prst="rect">
            <a:avLst/>
          </a:prstGeom>
        </p:spPr>
      </p:pic>
      <p:sp>
        <p:nvSpPr>
          <p:cNvPr id="3" name="TextBox 2">
            <a:extLst>
              <a:ext uri="{FF2B5EF4-FFF2-40B4-BE49-F238E27FC236}">
                <a16:creationId xmlns:a16="http://schemas.microsoft.com/office/drawing/2014/main" id="{17AEFAFD-77A3-CA43-32ED-AF5F33C642F7}"/>
              </a:ext>
            </a:extLst>
          </p:cNvPr>
          <p:cNvSpPr txBox="1"/>
          <p:nvPr/>
        </p:nvSpPr>
        <p:spPr>
          <a:xfrm>
            <a:off x="2876550" y="190500"/>
            <a:ext cx="7086812" cy="707886"/>
          </a:xfrm>
          <a:prstGeom prst="rect">
            <a:avLst/>
          </a:prstGeom>
          <a:noFill/>
        </p:spPr>
        <p:txBody>
          <a:bodyPr wrap="none" rtlCol="0">
            <a:spAutoFit/>
          </a:bodyPr>
          <a:lstStyle/>
          <a:p>
            <a:r>
              <a:rPr lang="en-IN" sz="4000" b="1" dirty="0"/>
              <a:t>Methodology &amp; Implementation</a:t>
            </a:r>
            <a:endParaRPr lang="en-IN" sz="4000" dirty="0"/>
          </a:p>
        </p:txBody>
      </p:sp>
      <p:sp>
        <p:nvSpPr>
          <p:cNvPr id="4" name="Rectangle 3">
            <a:extLst>
              <a:ext uri="{FF2B5EF4-FFF2-40B4-BE49-F238E27FC236}">
                <a16:creationId xmlns:a16="http://schemas.microsoft.com/office/drawing/2014/main" id="{4EC557F1-B3D0-24A4-D2B6-1CFB198BD548}"/>
              </a:ext>
            </a:extLst>
          </p:cNvPr>
          <p:cNvSpPr/>
          <p:nvPr/>
        </p:nvSpPr>
        <p:spPr>
          <a:xfrm>
            <a:off x="704850" y="1714499"/>
            <a:ext cx="10991850" cy="4714875"/>
          </a:xfrm>
          <a:prstGeom prst="rect">
            <a:avLst/>
          </a:prstGeom>
          <a:solidFill>
            <a:schemeClr val="tx2">
              <a:lumMod val="20000"/>
              <a:lumOff val="80000"/>
            </a:schemeClr>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rPr>
              <a:t>Our approach was built around a pretty simple, but powerful idea: use the best tools to solve a tough problem. We went with YOLOv8, a great object detection model that's fast and accurate, which is exactly what you need in a high-stakes environment like a space station . The real challenge was getting the right data. We couldn't just take pictures of objects floating around the ISS. That's where Duality AI's Falcon platform came in. We used it to generate a massive, high-quality synthetic dataset. This wasn't just a few pictures; we created a "digital twin" of the space station, simulating everything from weird lighting to objects getting blocked by others (occlusion). This synthetic data let us train the model to be robust and reliable under any condition . Our process looked like this: we took the data from Falcon, labeled all the toolboxes, oxygen tanks, and fire extinguishers. Then we fed that into YOLOv8 and trained it. We spent a lot of time fine-tuning the model, making sure it was as accurate as possible. We measured its performance with </a:t>
            </a:r>
            <a:r>
              <a:rPr lang="en-US" sz="2000" dirty="0" err="1">
                <a:solidFill>
                  <a:srgbClr val="C00000"/>
                </a:solidFill>
              </a:rPr>
              <a:t>mAP</a:t>
            </a:r>
            <a:r>
              <a:rPr lang="en-US" sz="2000" dirty="0">
                <a:solidFill>
                  <a:srgbClr val="C00000"/>
                </a:solidFill>
              </a:rPr>
              <a:t> scores and used a confusion matrix to see where it was making mistakes, then went back and optimized it. It was a cycle of training, testing, and improving until we had a model we could trust.</a:t>
            </a:r>
            <a:endParaRPr lang="en-IN" sz="2000" dirty="0">
              <a:solidFill>
                <a:srgbClr val="C00000"/>
              </a:solidFill>
            </a:endParaRPr>
          </a:p>
        </p:txBody>
      </p:sp>
    </p:spTree>
    <p:extLst>
      <p:ext uri="{BB962C8B-B14F-4D97-AF65-F5344CB8AC3E}">
        <p14:creationId xmlns:p14="http://schemas.microsoft.com/office/powerpoint/2010/main" val="216170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rgbClr val="B5FBFD"/>
            </a:gs>
            <a:gs pos="83000">
              <a:schemeClr val="accent1">
                <a:lumMod val="45000"/>
                <a:lumOff val="55000"/>
              </a:schemeClr>
            </a:gs>
            <a:gs pos="100000">
              <a:schemeClr val="tx1">
                <a:lumMod val="65000"/>
                <a:lumOff val="35000"/>
              </a:schemeClr>
            </a:gs>
          </a:gsLst>
          <a:lin ang="5400000" scaled="1"/>
        </a:gradFill>
        <a:effectLst/>
      </p:bgPr>
    </p:bg>
    <p:spTree>
      <p:nvGrpSpPr>
        <p:cNvPr id="1" name="">
          <a:extLst>
            <a:ext uri="{FF2B5EF4-FFF2-40B4-BE49-F238E27FC236}">
              <a16:creationId xmlns:a16="http://schemas.microsoft.com/office/drawing/2014/main" id="{F1C15713-A7C3-C22E-4D9A-21FB1F1311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F2F6150-1619-2E40-B89A-66AB7A121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4" y="0"/>
            <a:ext cx="1543265" cy="1288478"/>
          </a:xfrm>
          <a:prstGeom prst="rect">
            <a:avLst/>
          </a:prstGeom>
        </p:spPr>
      </p:pic>
      <p:sp>
        <p:nvSpPr>
          <p:cNvPr id="3" name="TextBox 2">
            <a:extLst>
              <a:ext uri="{FF2B5EF4-FFF2-40B4-BE49-F238E27FC236}">
                <a16:creationId xmlns:a16="http://schemas.microsoft.com/office/drawing/2014/main" id="{F5CF577B-F6E1-C88E-1208-816CFEDF0BC8}"/>
              </a:ext>
            </a:extLst>
          </p:cNvPr>
          <p:cNvSpPr txBox="1"/>
          <p:nvPr/>
        </p:nvSpPr>
        <p:spPr>
          <a:xfrm>
            <a:off x="4419168" y="180975"/>
            <a:ext cx="3772764" cy="707886"/>
          </a:xfrm>
          <a:prstGeom prst="rect">
            <a:avLst/>
          </a:prstGeom>
          <a:noFill/>
        </p:spPr>
        <p:txBody>
          <a:bodyPr wrap="none" rtlCol="0">
            <a:spAutoFit/>
          </a:bodyPr>
          <a:lstStyle/>
          <a:p>
            <a:r>
              <a:rPr lang="en-US" sz="4000" b="1" dirty="0"/>
              <a:t>T</a:t>
            </a:r>
            <a:r>
              <a:rPr lang="en-IN" sz="4000" b="1" dirty="0" err="1"/>
              <a:t>echnology</a:t>
            </a:r>
            <a:r>
              <a:rPr lang="en-IN" sz="4000" b="1" dirty="0"/>
              <a:t> Used</a:t>
            </a:r>
            <a:endParaRPr lang="en-IN" sz="4000" dirty="0"/>
          </a:p>
        </p:txBody>
      </p:sp>
      <p:sp>
        <p:nvSpPr>
          <p:cNvPr id="4" name="Rectangle 3">
            <a:extLst>
              <a:ext uri="{FF2B5EF4-FFF2-40B4-BE49-F238E27FC236}">
                <a16:creationId xmlns:a16="http://schemas.microsoft.com/office/drawing/2014/main" id="{D28EAE98-C709-8884-CB1F-2F12ED7ACD24}"/>
              </a:ext>
            </a:extLst>
          </p:cNvPr>
          <p:cNvSpPr/>
          <p:nvPr/>
        </p:nvSpPr>
        <p:spPr>
          <a:xfrm>
            <a:off x="600075" y="1522911"/>
            <a:ext cx="10991850" cy="4714875"/>
          </a:xfrm>
          <a:prstGeom prst="rect">
            <a:avLst/>
          </a:prstGeom>
          <a:solidFill>
            <a:schemeClr val="tx2">
              <a:lumMod val="20000"/>
              <a:lumOff val="80000"/>
            </a:schemeClr>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rPr>
              <a:t>This project was a bit of a showcase for modern AI development tools. At the heart of it all was Duality AI's Falcon platform, which was our data goldmine. It's what let us create a realistic space station environment and get all the training data we needed without ever leaving the ground . For the core of our solution, we relied on YOLOv8, a fantastic object detection model. We chose it because it's known for being a workhorse—it's fast enough for real-time use but still incredibly accurate, which is a key requirement for space applications. We handled all the training and fine-tuning using standard Python AI/ML libraries—the kind of tools that are the backbone of any data science project . And for the bonus challenge, we've got a plan to show how this all comes together in the real world. We'd use something like Flutter to build a simple app. This app would not only use the model to detect objects but would also connect back to the Falcon platform, showing how the model could be continuously updated with new synthetic data to stay current with any changes on the space station.</a:t>
            </a:r>
            <a:endParaRPr lang="en-IN" sz="2000" dirty="0">
              <a:solidFill>
                <a:srgbClr val="C00000"/>
              </a:solidFill>
            </a:endParaRPr>
          </a:p>
        </p:txBody>
      </p:sp>
      <p:pic>
        <p:nvPicPr>
          <p:cNvPr id="6" name="Graphic 5" descr="Robot">
            <a:extLst>
              <a:ext uri="{FF2B5EF4-FFF2-40B4-BE49-F238E27FC236}">
                <a16:creationId xmlns:a16="http://schemas.microsoft.com/office/drawing/2014/main" id="{1CB3525F-52A0-6978-365E-B56A3B549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5829" y="115557"/>
            <a:ext cx="914400" cy="914400"/>
          </a:xfrm>
          <a:prstGeom prst="rect">
            <a:avLst/>
          </a:prstGeom>
        </p:spPr>
      </p:pic>
      <p:pic>
        <p:nvPicPr>
          <p:cNvPr id="8" name="Graphic 7" descr="Web design">
            <a:extLst>
              <a:ext uri="{FF2B5EF4-FFF2-40B4-BE49-F238E27FC236}">
                <a16:creationId xmlns:a16="http://schemas.microsoft.com/office/drawing/2014/main" id="{0F03D486-101F-3CC0-0BAD-B30E29F39B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1932" y="34095"/>
            <a:ext cx="914400" cy="914400"/>
          </a:xfrm>
          <a:prstGeom prst="rect">
            <a:avLst/>
          </a:prstGeom>
        </p:spPr>
      </p:pic>
    </p:spTree>
    <p:extLst>
      <p:ext uri="{BB962C8B-B14F-4D97-AF65-F5344CB8AC3E}">
        <p14:creationId xmlns:p14="http://schemas.microsoft.com/office/powerpoint/2010/main" val="1260803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rgbClr val="B5FBFD"/>
            </a:gs>
            <a:gs pos="83000">
              <a:schemeClr val="accent1">
                <a:lumMod val="45000"/>
                <a:lumOff val="55000"/>
              </a:schemeClr>
            </a:gs>
            <a:gs pos="100000">
              <a:srgbClr val="7A3838"/>
            </a:gs>
          </a:gsLst>
          <a:lin ang="5400000" scaled="1"/>
        </a:gradFill>
        <a:effectLst/>
      </p:bgPr>
    </p:bg>
    <p:spTree>
      <p:nvGrpSpPr>
        <p:cNvPr id="1" name="">
          <a:extLst>
            <a:ext uri="{FF2B5EF4-FFF2-40B4-BE49-F238E27FC236}">
              <a16:creationId xmlns:a16="http://schemas.microsoft.com/office/drawing/2014/main" id="{E0E367EF-4A5A-73E2-1D06-40841A263F5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927D945-87CF-8A93-7842-2E2A34985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4" y="0"/>
            <a:ext cx="1543265" cy="1288478"/>
          </a:xfrm>
          <a:prstGeom prst="rect">
            <a:avLst/>
          </a:prstGeom>
        </p:spPr>
      </p:pic>
      <p:sp>
        <p:nvSpPr>
          <p:cNvPr id="3" name="TextBox 2">
            <a:extLst>
              <a:ext uri="{FF2B5EF4-FFF2-40B4-BE49-F238E27FC236}">
                <a16:creationId xmlns:a16="http://schemas.microsoft.com/office/drawing/2014/main" id="{13DC2B5A-F34C-FEFD-AE50-F8958AE24871}"/>
              </a:ext>
            </a:extLst>
          </p:cNvPr>
          <p:cNvSpPr txBox="1"/>
          <p:nvPr/>
        </p:nvSpPr>
        <p:spPr>
          <a:xfrm>
            <a:off x="2527070" y="290296"/>
            <a:ext cx="7694607" cy="707886"/>
          </a:xfrm>
          <a:prstGeom prst="rect">
            <a:avLst/>
          </a:prstGeom>
          <a:noFill/>
        </p:spPr>
        <p:txBody>
          <a:bodyPr wrap="none" rtlCol="0">
            <a:spAutoFit/>
          </a:bodyPr>
          <a:lstStyle/>
          <a:p>
            <a:r>
              <a:rPr lang="en-US" sz="4000" b="1" dirty="0"/>
              <a:t>Flow Charts and Supporting Images</a:t>
            </a:r>
            <a:endParaRPr lang="en-IN" sz="4000" b="1" dirty="0"/>
          </a:p>
        </p:txBody>
      </p:sp>
      <p:pic>
        <p:nvPicPr>
          <p:cNvPr id="5" name="Picture 4">
            <a:extLst>
              <a:ext uri="{FF2B5EF4-FFF2-40B4-BE49-F238E27FC236}">
                <a16:creationId xmlns:a16="http://schemas.microsoft.com/office/drawing/2014/main" id="{7BBB2E0B-AD36-F873-F3CC-A18A604BB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8971"/>
            <a:ext cx="3974177" cy="2649451"/>
          </a:xfrm>
          <a:prstGeom prst="rect">
            <a:avLst/>
          </a:prstGeom>
        </p:spPr>
      </p:pic>
      <p:pic>
        <p:nvPicPr>
          <p:cNvPr id="7" name="Picture 6">
            <a:extLst>
              <a:ext uri="{FF2B5EF4-FFF2-40B4-BE49-F238E27FC236}">
                <a16:creationId xmlns:a16="http://schemas.microsoft.com/office/drawing/2014/main" id="{6F48D961-16DB-2CCA-71EA-6ED634C79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409" y="1348971"/>
            <a:ext cx="4059181" cy="2706121"/>
          </a:xfrm>
          <a:prstGeom prst="rect">
            <a:avLst/>
          </a:prstGeom>
        </p:spPr>
      </p:pic>
      <p:pic>
        <p:nvPicPr>
          <p:cNvPr id="9" name="Picture 8">
            <a:extLst>
              <a:ext uri="{FF2B5EF4-FFF2-40B4-BE49-F238E27FC236}">
                <a16:creationId xmlns:a16="http://schemas.microsoft.com/office/drawing/2014/main" id="{2DD6BB45-8EDE-1308-6504-970A11815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378" y="1488028"/>
            <a:ext cx="3850597" cy="2567064"/>
          </a:xfrm>
          <a:prstGeom prst="rect">
            <a:avLst/>
          </a:prstGeom>
        </p:spPr>
      </p:pic>
      <p:pic>
        <p:nvPicPr>
          <p:cNvPr id="11" name="Picture 10">
            <a:extLst>
              <a:ext uri="{FF2B5EF4-FFF2-40B4-BE49-F238E27FC236}">
                <a16:creationId xmlns:a16="http://schemas.microsoft.com/office/drawing/2014/main" id="{CC09D870-1CB1-CA8F-26A0-69F7A5BEB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184303"/>
            <a:ext cx="3974178" cy="2649452"/>
          </a:xfrm>
          <a:prstGeom prst="rect">
            <a:avLst/>
          </a:prstGeom>
        </p:spPr>
      </p:pic>
      <p:pic>
        <p:nvPicPr>
          <p:cNvPr id="13" name="Picture 12">
            <a:extLst>
              <a:ext uri="{FF2B5EF4-FFF2-40B4-BE49-F238E27FC236}">
                <a16:creationId xmlns:a16="http://schemas.microsoft.com/office/drawing/2014/main" id="{7EA53B47-7EE6-08BF-79C9-4FFEF500D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4173" y="4209802"/>
            <a:ext cx="3464606" cy="2598454"/>
          </a:xfrm>
          <a:prstGeom prst="rect">
            <a:avLst/>
          </a:prstGeom>
        </p:spPr>
      </p:pic>
      <p:cxnSp>
        <p:nvCxnSpPr>
          <p:cNvPr id="6" name="Straight Arrow Connector 5">
            <a:extLst>
              <a:ext uri="{FF2B5EF4-FFF2-40B4-BE49-F238E27FC236}">
                <a16:creationId xmlns:a16="http://schemas.microsoft.com/office/drawing/2014/main" id="{0A05BBB5-FE37-D9AE-241C-9D883209B44C}"/>
              </a:ext>
            </a:extLst>
          </p:cNvPr>
          <p:cNvCxnSpPr>
            <a:cxnSpLocks/>
          </p:cNvCxnSpPr>
          <p:nvPr/>
        </p:nvCxnSpPr>
        <p:spPr>
          <a:xfrm flipH="1">
            <a:off x="8067064" y="5590013"/>
            <a:ext cx="7518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60DDE8-B888-7430-E536-E13C7CA3AD55}"/>
              </a:ext>
            </a:extLst>
          </p:cNvPr>
          <p:cNvSpPr txBox="1"/>
          <p:nvPr/>
        </p:nvSpPr>
        <p:spPr>
          <a:xfrm>
            <a:off x="8997177" y="5328403"/>
            <a:ext cx="2757037" cy="523220"/>
          </a:xfrm>
          <a:prstGeom prst="rect">
            <a:avLst/>
          </a:prstGeom>
          <a:noFill/>
        </p:spPr>
        <p:txBody>
          <a:bodyPr wrap="none" rtlCol="0">
            <a:spAutoFit/>
          </a:bodyPr>
          <a:lstStyle/>
          <a:p>
            <a:r>
              <a:rPr lang="en-US" sz="2800" b="1" dirty="0">
                <a:solidFill>
                  <a:srgbClr val="FF0000"/>
                </a:solidFill>
              </a:rPr>
              <a:t>Confusion Matrix</a:t>
            </a:r>
            <a:endParaRPr lang="en-IN" sz="2800" b="1" dirty="0">
              <a:solidFill>
                <a:srgbClr val="FF0000"/>
              </a:solidFill>
            </a:endParaRPr>
          </a:p>
        </p:txBody>
      </p:sp>
    </p:spTree>
    <p:extLst>
      <p:ext uri="{BB962C8B-B14F-4D97-AF65-F5344CB8AC3E}">
        <p14:creationId xmlns:p14="http://schemas.microsoft.com/office/powerpoint/2010/main" val="3379272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rgbClr val="B5FBFD"/>
            </a:gs>
            <a:gs pos="83000">
              <a:schemeClr val="accent1">
                <a:lumMod val="45000"/>
                <a:lumOff val="55000"/>
              </a:schemeClr>
            </a:gs>
            <a:gs pos="100000">
              <a:srgbClr val="7A3838"/>
            </a:gs>
          </a:gsLst>
          <a:lin ang="5400000" scaled="1"/>
        </a:gradFill>
        <a:effectLst/>
      </p:bgPr>
    </p:bg>
    <p:spTree>
      <p:nvGrpSpPr>
        <p:cNvPr id="1" name="">
          <a:extLst>
            <a:ext uri="{FF2B5EF4-FFF2-40B4-BE49-F238E27FC236}">
              <a16:creationId xmlns:a16="http://schemas.microsoft.com/office/drawing/2014/main" id="{0EEEFD46-44F8-9FF0-101D-A3E858ABEE9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5DE1319-3761-548F-657A-589DECB8E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4" y="0"/>
            <a:ext cx="1543265" cy="1288478"/>
          </a:xfrm>
          <a:prstGeom prst="rect">
            <a:avLst/>
          </a:prstGeom>
        </p:spPr>
      </p:pic>
      <p:sp>
        <p:nvSpPr>
          <p:cNvPr id="3" name="TextBox 2">
            <a:extLst>
              <a:ext uri="{FF2B5EF4-FFF2-40B4-BE49-F238E27FC236}">
                <a16:creationId xmlns:a16="http://schemas.microsoft.com/office/drawing/2014/main" id="{FFFFAFD9-3C8A-6925-B845-78862E556724}"/>
              </a:ext>
            </a:extLst>
          </p:cNvPr>
          <p:cNvSpPr txBox="1"/>
          <p:nvPr/>
        </p:nvSpPr>
        <p:spPr>
          <a:xfrm>
            <a:off x="2236125" y="-63647"/>
            <a:ext cx="7705898" cy="707886"/>
          </a:xfrm>
          <a:prstGeom prst="rect">
            <a:avLst/>
          </a:prstGeom>
          <a:noFill/>
        </p:spPr>
        <p:txBody>
          <a:bodyPr wrap="square" rtlCol="0">
            <a:spAutoFit/>
          </a:bodyPr>
          <a:lstStyle/>
          <a:p>
            <a:r>
              <a:rPr lang="en-US" sz="4000" b="1" dirty="0"/>
              <a:t>Flow Charts and Supporting Images</a:t>
            </a:r>
            <a:endParaRPr lang="en-IN" sz="4000" b="1" dirty="0"/>
          </a:p>
        </p:txBody>
      </p:sp>
      <p:pic>
        <p:nvPicPr>
          <p:cNvPr id="13" name="Picture 12">
            <a:extLst>
              <a:ext uri="{FF2B5EF4-FFF2-40B4-BE49-F238E27FC236}">
                <a16:creationId xmlns:a16="http://schemas.microsoft.com/office/drawing/2014/main" id="{5DA2EBAD-E50D-FC77-90FB-4E5C32A25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59546"/>
            <a:ext cx="3464606" cy="2598454"/>
          </a:xfrm>
          <a:prstGeom prst="rect">
            <a:avLst/>
          </a:prstGeom>
        </p:spPr>
      </p:pic>
      <p:pic>
        <p:nvPicPr>
          <p:cNvPr id="6" name="Picture 5">
            <a:extLst>
              <a:ext uri="{FF2B5EF4-FFF2-40B4-BE49-F238E27FC236}">
                <a16:creationId xmlns:a16="http://schemas.microsoft.com/office/drawing/2014/main" id="{05B28813-8509-E900-7564-36D544E90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394" y="4259546"/>
            <a:ext cx="3464606" cy="2598454"/>
          </a:xfrm>
          <a:prstGeom prst="rect">
            <a:avLst/>
          </a:prstGeom>
        </p:spPr>
      </p:pic>
      <p:pic>
        <p:nvPicPr>
          <p:cNvPr id="10" name="Picture 9">
            <a:extLst>
              <a:ext uri="{FF2B5EF4-FFF2-40B4-BE49-F238E27FC236}">
                <a16:creationId xmlns:a16="http://schemas.microsoft.com/office/drawing/2014/main" id="{B90E55A4-0A93-D0B7-EBCB-7BBD56F5A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105" y="580668"/>
            <a:ext cx="5661937" cy="3243818"/>
          </a:xfrm>
          <a:prstGeom prst="rect">
            <a:avLst/>
          </a:prstGeom>
        </p:spPr>
      </p:pic>
      <p:sp>
        <p:nvSpPr>
          <p:cNvPr id="4" name="TextBox 3">
            <a:extLst>
              <a:ext uri="{FF2B5EF4-FFF2-40B4-BE49-F238E27FC236}">
                <a16:creationId xmlns:a16="http://schemas.microsoft.com/office/drawing/2014/main" id="{4A60C601-17CC-BF39-C6BD-412BD7D6C49E}"/>
              </a:ext>
            </a:extLst>
          </p:cNvPr>
          <p:cNvSpPr txBox="1"/>
          <p:nvPr/>
        </p:nvSpPr>
        <p:spPr>
          <a:xfrm>
            <a:off x="4763589" y="5103223"/>
            <a:ext cx="2969622" cy="523220"/>
          </a:xfrm>
          <a:prstGeom prst="rect">
            <a:avLst/>
          </a:prstGeom>
          <a:noFill/>
        </p:spPr>
        <p:txBody>
          <a:bodyPr wrap="square" rtlCol="0">
            <a:spAutoFit/>
          </a:bodyPr>
          <a:lstStyle/>
          <a:p>
            <a:r>
              <a:rPr lang="en-US" sz="2800" b="1" dirty="0">
                <a:solidFill>
                  <a:srgbClr val="FF0000"/>
                </a:solidFill>
              </a:rPr>
              <a:t>Confusion Matrix</a:t>
            </a:r>
            <a:endParaRPr lang="en-IN" sz="2800" b="1" dirty="0">
              <a:solidFill>
                <a:srgbClr val="FF0000"/>
              </a:solidFill>
            </a:endParaRPr>
          </a:p>
        </p:txBody>
      </p:sp>
      <p:cxnSp>
        <p:nvCxnSpPr>
          <p:cNvPr id="7" name="Straight Arrow Connector 6">
            <a:extLst>
              <a:ext uri="{FF2B5EF4-FFF2-40B4-BE49-F238E27FC236}">
                <a16:creationId xmlns:a16="http://schemas.microsoft.com/office/drawing/2014/main" id="{F2BC7431-5E86-C4BC-B5E4-8D4E60B24443}"/>
              </a:ext>
            </a:extLst>
          </p:cNvPr>
          <p:cNvCxnSpPr/>
          <p:nvPr/>
        </p:nvCxnSpPr>
        <p:spPr>
          <a:xfrm>
            <a:off x="3727269" y="5355771"/>
            <a:ext cx="8621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3584C4C-170B-11E6-8EBE-4BAD0CADCA0A}"/>
              </a:ext>
            </a:extLst>
          </p:cNvPr>
          <p:cNvCxnSpPr>
            <a:cxnSpLocks/>
          </p:cNvCxnSpPr>
          <p:nvPr/>
        </p:nvCxnSpPr>
        <p:spPr>
          <a:xfrm flipH="1">
            <a:off x="7633062" y="5342708"/>
            <a:ext cx="7881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733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rgbClr val="B5FBFD"/>
            </a:gs>
            <a:gs pos="83000">
              <a:schemeClr val="accent1">
                <a:lumMod val="45000"/>
                <a:lumOff val="55000"/>
              </a:schemeClr>
            </a:gs>
            <a:gs pos="100000">
              <a:srgbClr val="7A3838"/>
            </a:gs>
          </a:gsLst>
          <a:lin ang="5400000" scaled="1"/>
        </a:gradFill>
        <a:effectLst/>
      </p:bgPr>
    </p:bg>
    <p:spTree>
      <p:nvGrpSpPr>
        <p:cNvPr id="1" name="">
          <a:extLst>
            <a:ext uri="{FF2B5EF4-FFF2-40B4-BE49-F238E27FC236}">
              <a16:creationId xmlns:a16="http://schemas.microsoft.com/office/drawing/2014/main" id="{881C4814-26D8-1988-A509-E77769D89CB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B99B082-7CAD-135A-495C-F304354B0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4" y="0"/>
            <a:ext cx="1543265" cy="1288478"/>
          </a:xfrm>
          <a:prstGeom prst="rect">
            <a:avLst/>
          </a:prstGeom>
        </p:spPr>
      </p:pic>
      <p:sp>
        <p:nvSpPr>
          <p:cNvPr id="3" name="TextBox 2">
            <a:extLst>
              <a:ext uri="{FF2B5EF4-FFF2-40B4-BE49-F238E27FC236}">
                <a16:creationId xmlns:a16="http://schemas.microsoft.com/office/drawing/2014/main" id="{C1DFB85A-78CB-1A94-A862-D78F97B07620}"/>
              </a:ext>
            </a:extLst>
          </p:cNvPr>
          <p:cNvSpPr txBox="1"/>
          <p:nvPr/>
        </p:nvSpPr>
        <p:spPr>
          <a:xfrm>
            <a:off x="2236125" y="-63647"/>
            <a:ext cx="7705898" cy="707886"/>
          </a:xfrm>
          <a:prstGeom prst="rect">
            <a:avLst/>
          </a:prstGeom>
          <a:noFill/>
        </p:spPr>
        <p:txBody>
          <a:bodyPr wrap="square" rtlCol="0">
            <a:spAutoFit/>
          </a:bodyPr>
          <a:lstStyle/>
          <a:p>
            <a:r>
              <a:rPr lang="en-US" sz="4000" b="1" dirty="0"/>
              <a:t>Flow Charts and Supporting Images</a:t>
            </a:r>
            <a:endParaRPr lang="en-IN" sz="4000" b="1" dirty="0"/>
          </a:p>
        </p:txBody>
      </p:sp>
      <p:pic>
        <p:nvPicPr>
          <p:cNvPr id="5" name="Picture 4">
            <a:extLst>
              <a:ext uri="{FF2B5EF4-FFF2-40B4-BE49-F238E27FC236}">
                <a16:creationId xmlns:a16="http://schemas.microsoft.com/office/drawing/2014/main" id="{78F26EF7-A157-5427-F7AD-EF971A26E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70" y="4361938"/>
            <a:ext cx="3507275" cy="1972842"/>
          </a:xfrm>
          <a:prstGeom prst="rect">
            <a:avLst/>
          </a:prstGeom>
        </p:spPr>
      </p:pic>
      <p:pic>
        <p:nvPicPr>
          <p:cNvPr id="8" name="Picture 7">
            <a:extLst>
              <a:ext uri="{FF2B5EF4-FFF2-40B4-BE49-F238E27FC236}">
                <a16:creationId xmlns:a16="http://schemas.microsoft.com/office/drawing/2014/main" id="{1CEB2C08-A51B-FEFA-A35C-B23ADE358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020" y="697158"/>
            <a:ext cx="5039718" cy="2519859"/>
          </a:xfrm>
          <a:prstGeom prst="rect">
            <a:avLst/>
          </a:prstGeom>
        </p:spPr>
      </p:pic>
      <p:sp>
        <p:nvSpPr>
          <p:cNvPr id="9" name="TextBox 8">
            <a:extLst>
              <a:ext uri="{FF2B5EF4-FFF2-40B4-BE49-F238E27FC236}">
                <a16:creationId xmlns:a16="http://schemas.microsoft.com/office/drawing/2014/main" id="{BA22B0B8-148E-FE4A-0371-E7B83C1424AD}"/>
              </a:ext>
            </a:extLst>
          </p:cNvPr>
          <p:cNvSpPr txBox="1"/>
          <p:nvPr/>
        </p:nvSpPr>
        <p:spPr>
          <a:xfrm>
            <a:off x="374470" y="6334780"/>
            <a:ext cx="2780313" cy="523220"/>
          </a:xfrm>
          <a:prstGeom prst="rect">
            <a:avLst/>
          </a:prstGeom>
          <a:noFill/>
        </p:spPr>
        <p:txBody>
          <a:bodyPr wrap="none" rtlCol="0">
            <a:spAutoFit/>
          </a:bodyPr>
          <a:lstStyle/>
          <a:p>
            <a:r>
              <a:rPr lang="en-US" sz="2800" b="1" dirty="0">
                <a:solidFill>
                  <a:srgbClr val="00B050"/>
                </a:solidFill>
              </a:rPr>
              <a:t>Perfect Detection</a:t>
            </a:r>
            <a:endParaRPr lang="en-IN" sz="2800" b="1" dirty="0">
              <a:solidFill>
                <a:srgbClr val="00B050"/>
              </a:solidFill>
            </a:endParaRPr>
          </a:p>
        </p:txBody>
      </p:sp>
      <p:sp>
        <p:nvSpPr>
          <p:cNvPr id="11" name="TextBox 10">
            <a:extLst>
              <a:ext uri="{FF2B5EF4-FFF2-40B4-BE49-F238E27FC236}">
                <a16:creationId xmlns:a16="http://schemas.microsoft.com/office/drawing/2014/main" id="{C7587A90-6E69-0280-6B2E-23835B93DBE7}"/>
              </a:ext>
            </a:extLst>
          </p:cNvPr>
          <p:cNvSpPr txBox="1"/>
          <p:nvPr/>
        </p:nvSpPr>
        <p:spPr>
          <a:xfrm>
            <a:off x="5752362" y="3348596"/>
            <a:ext cx="1243033" cy="584775"/>
          </a:xfrm>
          <a:prstGeom prst="rect">
            <a:avLst/>
          </a:prstGeom>
          <a:noFill/>
        </p:spPr>
        <p:txBody>
          <a:bodyPr wrap="none" rtlCol="0">
            <a:spAutoFit/>
          </a:bodyPr>
          <a:lstStyle/>
          <a:p>
            <a:r>
              <a:rPr lang="en-US" sz="3200" b="1" dirty="0">
                <a:solidFill>
                  <a:srgbClr val="00B050"/>
                </a:solidFill>
              </a:rPr>
              <a:t>Result</a:t>
            </a:r>
            <a:endParaRPr lang="en-IN" sz="3200" b="1" dirty="0">
              <a:solidFill>
                <a:srgbClr val="00B050"/>
              </a:solidFill>
            </a:endParaRPr>
          </a:p>
        </p:txBody>
      </p:sp>
      <p:pic>
        <p:nvPicPr>
          <p:cNvPr id="14" name="Picture 13">
            <a:extLst>
              <a:ext uri="{FF2B5EF4-FFF2-40B4-BE49-F238E27FC236}">
                <a16:creationId xmlns:a16="http://schemas.microsoft.com/office/drawing/2014/main" id="{81ECF3D7-380F-5710-C206-E626C1053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8786" y="4279522"/>
            <a:ext cx="3507274" cy="1972842"/>
          </a:xfrm>
          <a:prstGeom prst="rect">
            <a:avLst/>
          </a:prstGeom>
        </p:spPr>
      </p:pic>
      <p:sp>
        <p:nvSpPr>
          <p:cNvPr id="15" name="TextBox 14">
            <a:extLst>
              <a:ext uri="{FF2B5EF4-FFF2-40B4-BE49-F238E27FC236}">
                <a16:creationId xmlns:a16="http://schemas.microsoft.com/office/drawing/2014/main" id="{C3BBB6D5-99A9-EF5F-B704-623056BA1D05}"/>
              </a:ext>
            </a:extLst>
          </p:cNvPr>
          <p:cNvSpPr txBox="1"/>
          <p:nvPr/>
        </p:nvSpPr>
        <p:spPr>
          <a:xfrm>
            <a:off x="8400457" y="6252364"/>
            <a:ext cx="2151166" cy="523220"/>
          </a:xfrm>
          <a:prstGeom prst="rect">
            <a:avLst/>
          </a:prstGeom>
          <a:noFill/>
        </p:spPr>
        <p:txBody>
          <a:bodyPr wrap="none" rtlCol="0">
            <a:spAutoFit/>
          </a:bodyPr>
          <a:lstStyle/>
          <a:p>
            <a:r>
              <a:rPr lang="en-US" sz="2800" b="1" dirty="0">
                <a:solidFill>
                  <a:srgbClr val="00B050"/>
                </a:solidFill>
              </a:rPr>
              <a:t>No Detection</a:t>
            </a:r>
            <a:endParaRPr lang="en-IN" sz="2800" b="1" dirty="0">
              <a:solidFill>
                <a:srgbClr val="00B050"/>
              </a:solidFill>
            </a:endParaRPr>
          </a:p>
        </p:txBody>
      </p:sp>
    </p:spTree>
    <p:extLst>
      <p:ext uri="{BB962C8B-B14F-4D97-AF65-F5344CB8AC3E}">
        <p14:creationId xmlns:p14="http://schemas.microsoft.com/office/powerpoint/2010/main" val="1334425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1FE80E92-D359-0EE6-31A3-274F520AF6B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EE0E5B7-F1E7-8FC8-A2CF-ED1E3166E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4" y="0"/>
            <a:ext cx="1543265" cy="1288478"/>
          </a:xfrm>
          <a:prstGeom prst="rect">
            <a:avLst/>
          </a:prstGeom>
        </p:spPr>
      </p:pic>
      <p:sp>
        <p:nvSpPr>
          <p:cNvPr id="3" name="TextBox 2">
            <a:extLst>
              <a:ext uri="{FF2B5EF4-FFF2-40B4-BE49-F238E27FC236}">
                <a16:creationId xmlns:a16="http://schemas.microsoft.com/office/drawing/2014/main" id="{10683E02-8144-57C7-EA92-8D1449688ECF}"/>
              </a:ext>
            </a:extLst>
          </p:cNvPr>
          <p:cNvSpPr txBox="1"/>
          <p:nvPr/>
        </p:nvSpPr>
        <p:spPr>
          <a:xfrm>
            <a:off x="3221732" y="290296"/>
            <a:ext cx="5948039" cy="707886"/>
          </a:xfrm>
          <a:prstGeom prst="rect">
            <a:avLst/>
          </a:prstGeom>
          <a:noFill/>
        </p:spPr>
        <p:txBody>
          <a:bodyPr wrap="none" rtlCol="0">
            <a:spAutoFit/>
          </a:bodyPr>
          <a:lstStyle/>
          <a:p>
            <a:r>
              <a:rPr lang="en-US" sz="4000" b="1" dirty="0"/>
              <a:t>Feasibility and Market Use </a:t>
            </a:r>
            <a:endParaRPr lang="en-IN" sz="4000" b="1" dirty="0"/>
          </a:p>
        </p:txBody>
      </p:sp>
      <p:sp>
        <p:nvSpPr>
          <p:cNvPr id="4" name="TextBox 3">
            <a:extLst>
              <a:ext uri="{FF2B5EF4-FFF2-40B4-BE49-F238E27FC236}">
                <a16:creationId xmlns:a16="http://schemas.microsoft.com/office/drawing/2014/main" id="{88D6260F-2FDC-BE60-8AEC-DCF351E47200}"/>
              </a:ext>
            </a:extLst>
          </p:cNvPr>
          <p:cNvSpPr txBox="1"/>
          <p:nvPr/>
        </p:nvSpPr>
        <p:spPr>
          <a:xfrm>
            <a:off x="5077097" y="2812869"/>
            <a:ext cx="184731" cy="369332"/>
          </a:xfrm>
          <a:prstGeom prst="rect">
            <a:avLst/>
          </a:prstGeom>
          <a:noFill/>
        </p:spPr>
        <p:txBody>
          <a:bodyPr wrap="none" rtlCol="0">
            <a:spAutoFit/>
          </a:bodyPr>
          <a:lstStyle/>
          <a:p>
            <a:endParaRPr lang="en-IN" dirty="0"/>
          </a:p>
        </p:txBody>
      </p:sp>
      <p:sp>
        <p:nvSpPr>
          <p:cNvPr id="5" name="TextBox 4">
            <a:extLst>
              <a:ext uri="{FF2B5EF4-FFF2-40B4-BE49-F238E27FC236}">
                <a16:creationId xmlns:a16="http://schemas.microsoft.com/office/drawing/2014/main" id="{ABD26EF3-F739-E915-8ADA-2010BF46B453}"/>
              </a:ext>
            </a:extLst>
          </p:cNvPr>
          <p:cNvSpPr txBox="1"/>
          <p:nvPr/>
        </p:nvSpPr>
        <p:spPr>
          <a:xfrm>
            <a:off x="6096000" y="3355794"/>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C031BF07-FEF7-A323-A5AE-748817BACD09}"/>
              </a:ext>
            </a:extLst>
          </p:cNvPr>
          <p:cNvSpPr txBox="1"/>
          <p:nvPr/>
        </p:nvSpPr>
        <p:spPr>
          <a:xfrm>
            <a:off x="5486400" y="1724025"/>
            <a:ext cx="184731" cy="369332"/>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E504FEC3-0FFD-787C-D70F-E132D8E27E6C}"/>
              </a:ext>
            </a:extLst>
          </p:cNvPr>
          <p:cNvSpPr txBox="1"/>
          <p:nvPr/>
        </p:nvSpPr>
        <p:spPr>
          <a:xfrm>
            <a:off x="5638800" y="2971800"/>
            <a:ext cx="914400" cy="914400"/>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2FB97D58-CD49-F165-2C55-1F1022C16D6E}"/>
              </a:ext>
            </a:extLst>
          </p:cNvPr>
          <p:cNvSpPr txBox="1"/>
          <p:nvPr/>
        </p:nvSpPr>
        <p:spPr>
          <a:xfrm>
            <a:off x="196070" y="1563082"/>
            <a:ext cx="11570155" cy="5078313"/>
          </a:xfrm>
          <a:prstGeom prst="rect">
            <a:avLst/>
          </a:prstGeom>
          <a:noFill/>
        </p:spPr>
        <p:txBody>
          <a:bodyPr wrap="none" rtlCol="0">
            <a:spAutoFit/>
          </a:bodyPr>
          <a:lstStyle/>
          <a:p>
            <a:r>
              <a:rPr lang="en-US" dirty="0">
                <a:solidFill>
                  <a:srgbClr val="FF0000"/>
                </a:solidFill>
              </a:rPr>
              <a:t>Our Differentiator: Our project proves a core concept: building robust, reliable AI for high-stakes environments using only </a:t>
            </a:r>
          </a:p>
          <a:p>
            <a:r>
              <a:rPr lang="en-US" dirty="0">
                <a:solidFill>
                  <a:srgbClr val="FF0000"/>
                </a:solidFill>
              </a:rPr>
              <a:t>synthetic data from Duality AI's Falcon. This is scalable, low-cost, and removes the risk of real-world data collection.</a:t>
            </a:r>
          </a:p>
          <a:p>
            <a:endParaRPr lang="en-US" dirty="0">
              <a:solidFill>
                <a:srgbClr val="FF0000"/>
              </a:solidFill>
            </a:endParaRPr>
          </a:p>
          <a:p>
            <a:r>
              <a:rPr lang="en-US" dirty="0">
                <a:solidFill>
                  <a:srgbClr val="FF0000"/>
                </a:solidFill>
              </a:rPr>
              <a:t>Market &amp; Roadmap: We're targeting the booming space economy by providing a critical safety solution.</a:t>
            </a:r>
          </a:p>
          <a:p>
            <a:r>
              <a:rPr lang="en-IN" dirty="0">
                <a:solidFill>
                  <a:srgbClr val="FF0000"/>
                </a:solidFill>
              </a:rPr>
              <a:t>Initial Applications:</a:t>
            </a:r>
          </a:p>
          <a:p>
            <a:r>
              <a:rPr lang="en-US" dirty="0">
                <a:solidFill>
                  <a:srgbClr val="FF0000"/>
                </a:solidFill>
              </a:rPr>
              <a:t>Operational Safety: Real-time object detection for autonomous inventory and emergency equipment location</a:t>
            </a:r>
          </a:p>
          <a:p>
            <a:r>
              <a:rPr lang="en-US" dirty="0">
                <a:solidFill>
                  <a:srgbClr val="FF0000"/>
                </a:solidFill>
              </a:rPr>
              <a:t> (e.g., oxygen tanks).</a:t>
            </a:r>
          </a:p>
          <a:p>
            <a:r>
              <a:rPr lang="en-US" dirty="0">
                <a:solidFill>
                  <a:srgbClr val="FF0000"/>
                </a:solidFill>
              </a:rPr>
              <a:t>Astronaut Training: Integrate our model into AR/VR simulations for risk-free practice.</a:t>
            </a:r>
          </a:p>
          <a:p>
            <a:r>
              <a:rPr lang="en-US" dirty="0">
                <a:solidFill>
                  <a:srgbClr val="FF0000"/>
                </a:solidFill>
              </a:rPr>
              <a:t>Space Robotics: Enable drones and robotic arms to autonomously identify and handle tools.</a:t>
            </a:r>
          </a:p>
          <a:p>
            <a:r>
              <a:rPr lang="en-US" dirty="0">
                <a:solidFill>
                  <a:srgbClr val="FF0000"/>
                </a:solidFill>
              </a:rPr>
              <a:t>Future Features: Predictive maintenance (detecting wear and tear) and a user interface for fleet monitoring.</a:t>
            </a:r>
          </a:p>
          <a:p>
            <a:r>
              <a:rPr lang="en-US" dirty="0">
                <a:solidFill>
                  <a:srgbClr val="FF0000"/>
                </a:solidFill>
              </a:rPr>
              <a:t>Beyond Space: This methodology is a blueprint for AI in other dangerous environments, from deep-sea exploration to</a:t>
            </a:r>
          </a:p>
          <a:p>
            <a:r>
              <a:rPr lang="en-US" dirty="0">
                <a:solidFill>
                  <a:srgbClr val="FF0000"/>
                </a:solidFill>
              </a:rPr>
              <a:t> industrial plants.</a:t>
            </a:r>
          </a:p>
          <a:p>
            <a:r>
              <a:rPr lang="en-US" dirty="0">
                <a:solidFill>
                  <a:srgbClr val="FF0000"/>
                </a:solidFill>
              </a:rPr>
              <a:t>Practical Revenue Model: -</a:t>
            </a:r>
          </a:p>
          <a:p>
            <a:r>
              <a:rPr lang="en-US" dirty="0">
                <a:solidFill>
                  <a:srgbClr val="FF0000"/>
                </a:solidFill>
              </a:rPr>
              <a:t> We'll start small and grow into a sustainable business.</a:t>
            </a:r>
          </a:p>
          <a:p>
            <a:r>
              <a:rPr lang="en-US" dirty="0">
                <a:solidFill>
                  <a:srgbClr val="FF0000"/>
                </a:solidFill>
              </a:rPr>
              <a:t> Pilot Program: Offer a one-time license and support package to a key partner for $50,000 - $150,000.</a:t>
            </a:r>
          </a:p>
          <a:p>
            <a:r>
              <a:rPr lang="en-US" dirty="0">
                <a:solidFill>
                  <a:srgbClr val="FF0000"/>
                </a:solidFill>
              </a:rPr>
              <a:t> Subscription:</a:t>
            </a:r>
          </a:p>
          <a:p>
            <a:r>
              <a:rPr lang="en-US" dirty="0">
                <a:solidFill>
                  <a:srgbClr val="FF0000"/>
                </a:solidFill>
              </a:rPr>
              <a:t>  Convert pilot clients to an annual fee for continuous model updates using Falcon's digital twin, ensuring a</a:t>
            </a:r>
          </a:p>
          <a:p>
            <a:r>
              <a:rPr lang="en-US" dirty="0">
                <a:solidFill>
                  <a:srgbClr val="FF0000"/>
                </a:solidFill>
              </a:rPr>
              <a:t>  long-term, scalable income stream.</a:t>
            </a:r>
            <a:endParaRPr lang="en-IN" dirty="0">
              <a:solidFill>
                <a:srgbClr val="FF0000"/>
              </a:solidFill>
            </a:endParaRPr>
          </a:p>
        </p:txBody>
      </p:sp>
    </p:spTree>
    <p:extLst>
      <p:ext uri="{BB962C8B-B14F-4D97-AF65-F5344CB8AC3E}">
        <p14:creationId xmlns:p14="http://schemas.microsoft.com/office/powerpoint/2010/main" val="3219929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5FCFD"/>
            </a:gs>
            <a:gs pos="74000">
              <a:srgbClr val="2B969B"/>
            </a:gs>
            <a:gs pos="83000">
              <a:schemeClr val="accent1">
                <a:lumMod val="45000"/>
                <a:lumOff val="55000"/>
              </a:schemeClr>
            </a:gs>
            <a:gs pos="100000">
              <a:srgbClr val="919753"/>
            </a:gs>
          </a:gsLst>
          <a:lin ang="5400000" scaled="1"/>
        </a:gradFill>
        <a:effectLst/>
      </p:bgPr>
    </p:bg>
    <p:spTree>
      <p:nvGrpSpPr>
        <p:cNvPr id="1" name="">
          <a:extLst>
            <a:ext uri="{FF2B5EF4-FFF2-40B4-BE49-F238E27FC236}">
              <a16:creationId xmlns:a16="http://schemas.microsoft.com/office/drawing/2014/main" id="{8D3662B3-B21A-A682-E644-58961816924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195EF5A-03D5-1F41-A3E5-D96ADB659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4" y="0"/>
            <a:ext cx="1543265" cy="1288478"/>
          </a:xfrm>
          <a:prstGeom prst="rect">
            <a:avLst/>
          </a:prstGeom>
        </p:spPr>
      </p:pic>
      <p:sp>
        <p:nvSpPr>
          <p:cNvPr id="3" name="TextBox 2">
            <a:extLst>
              <a:ext uri="{FF2B5EF4-FFF2-40B4-BE49-F238E27FC236}">
                <a16:creationId xmlns:a16="http://schemas.microsoft.com/office/drawing/2014/main" id="{611D5D85-0DEC-BDDF-242D-CAFC8DACC276}"/>
              </a:ext>
            </a:extLst>
          </p:cNvPr>
          <p:cNvSpPr txBox="1"/>
          <p:nvPr/>
        </p:nvSpPr>
        <p:spPr>
          <a:xfrm>
            <a:off x="4721628" y="290296"/>
            <a:ext cx="2622834" cy="707886"/>
          </a:xfrm>
          <a:prstGeom prst="rect">
            <a:avLst/>
          </a:prstGeom>
          <a:noFill/>
        </p:spPr>
        <p:txBody>
          <a:bodyPr wrap="none" rtlCol="0">
            <a:spAutoFit/>
          </a:bodyPr>
          <a:lstStyle/>
          <a:p>
            <a:r>
              <a:rPr lang="en-US" sz="4000" b="1" dirty="0"/>
              <a:t>Conclusion </a:t>
            </a:r>
            <a:endParaRPr lang="en-IN" sz="4000" b="1" dirty="0"/>
          </a:p>
        </p:txBody>
      </p:sp>
      <p:sp>
        <p:nvSpPr>
          <p:cNvPr id="4" name="TextBox 3">
            <a:extLst>
              <a:ext uri="{FF2B5EF4-FFF2-40B4-BE49-F238E27FC236}">
                <a16:creationId xmlns:a16="http://schemas.microsoft.com/office/drawing/2014/main" id="{22C164A4-66D7-4028-FEF8-819430202A71}"/>
              </a:ext>
            </a:extLst>
          </p:cNvPr>
          <p:cNvSpPr txBox="1"/>
          <p:nvPr/>
        </p:nvSpPr>
        <p:spPr>
          <a:xfrm>
            <a:off x="5303520" y="2151017"/>
            <a:ext cx="184731" cy="369332"/>
          </a:xfrm>
          <a:prstGeom prst="rect">
            <a:avLst/>
          </a:prstGeom>
          <a:noFill/>
        </p:spPr>
        <p:txBody>
          <a:bodyPr wrap="none" rtlCol="0">
            <a:spAutoFit/>
          </a:bodyPr>
          <a:lstStyle/>
          <a:p>
            <a:endParaRPr lang="en-IN" dirty="0"/>
          </a:p>
        </p:txBody>
      </p:sp>
      <p:sp>
        <p:nvSpPr>
          <p:cNvPr id="5" name="TextBox 4">
            <a:extLst>
              <a:ext uri="{FF2B5EF4-FFF2-40B4-BE49-F238E27FC236}">
                <a16:creationId xmlns:a16="http://schemas.microsoft.com/office/drawing/2014/main" id="{6A89C7EA-5E00-AF7E-F70F-C18F084FE312}"/>
              </a:ext>
            </a:extLst>
          </p:cNvPr>
          <p:cNvSpPr txBox="1"/>
          <p:nvPr/>
        </p:nvSpPr>
        <p:spPr>
          <a:xfrm>
            <a:off x="6174377" y="3300549"/>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D2133574-0FEA-36C9-21D5-1C3A0F975E6B}"/>
              </a:ext>
            </a:extLst>
          </p:cNvPr>
          <p:cNvSpPr txBox="1"/>
          <p:nvPr/>
        </p:nvSpPr>
        <p:spPr>
          <a:xfrm>
            <a:off x="70724" y="1541730"/>
            <a:ext cx="12136977" cy="4524315"/>
          </a:xfrm>
          <a:prstGeom prst="rect">
            <a:avLst/>
          </a:prstGeom>
          <a:noFill/>
        </p:spPr>
        <p:txBody>
          <a:bodyPr wrap="none" rtlCol="0">
            <a:spAutoFit/>
          </a:bodyPr>
          <a:lstStyle/>
          <a:p>
            <a:r>
              <a:rPr lang="en-US" dirty="0">
                <a:solidFill>
                  <a:srgbClr val="FF0000"/>
                </a:solidFill>
              </a:rPr>
              <a:t>Our project successfully demonstrated that a robust object detection model can be trained for a high-stakes environment like </a:t>
            </a:r>
          </a:p>
          <a:p>
            <a:r>
              <a:rPr lang="en-US" dirty="0">
                <a:solidFill>
                  <a:srgbClr val="FF0000"/>
                </a:solidFill>
              </a:rPr>
              <a:t>a space station using exclusively synthetic data. This not only addresses the critical need for operational safety but also provides</a:t>
            </a:r>
          </a:p>
          <a:p>
            <a:r>
              <a:rPr lang="en-US" dirty="0">
                <a:solidFill>
                  <a:srgbClr val="FF0000"/>
                </a:solidFill>
              </a:rPr>
              <a:t>a scalable, low-cost, and risk-free alternative to traditional data collection.</a:t>
            </a:r>
          </a:p>
          <a:p>
            <a:endParaRPr lang="en-US" dirty="0">
              <a:solidFill>
                <a:srgbClr val="FF0000"/>
              </a:solidFill>
            </a:endParaRPr>
          </a:p>
          <a:p>
            <a:r>
              <a:rPr lang="en-US" dirty="0">
                <a:solidFill>
                  <a:srgbClr val="FF0000"/>
                </a:solidFill>
              </a:rPr>
              <a:t>Key Innovation :</a:t>
            </a:r>
          </a:p>
          <a:p>
            <a:r>
              <a:rPr lang="en-US" dirty="0">
                <a:solidFill>
                  <a:srgbClr val="FF0000"/>
                </a:solidFill>
              </a:rPr>
              <a:t>Our work highlights the power of Duality AI's Falcon platform and digital twin technology. By creating a simulated, data-rich</a:t>
            </a:r>
          </a:p>
          <a:p>
            <a:r>
              <a:rPr lang="en-US" dirty="0">
                <a:solidFill>
                  <a:srgbClr val="FF0000"/>
                </a:solidFill>
              </a:rPr>
              <a:t>environment, we proved that AI models can be trained and optimized for high accuracy and efficiency. This methodology serves</a:t>
            </a:r>
          </a:p>
          <a:p>
            <a:r>
              <a:rPr lang="en-US" dirty="0">
                <a:solidFill>
                  <a:srgbClr val="FF0000"/>
                </a:solidFill>
              </a:rPr>
              <a:t>as a blueprint for developing AI solutions for other dangerous or inaccessible environments, from deep-sea exploration to</a:t>
            </a:r>
          </a:p>
          <a:p>
            <a:r>
              <a:rPr lang="en-US" dirty="0">
                <a:solidFill>
                  <a:srgbClr val="FF0000"/>
                </a:solidFill>
              </a:rPr>
              <a:t>Industrial inspection.</a:t>
            </a:r>
          </a:p>
          <a:p>
            <a:endParaRPr lang="en-US" dirty="0">
              <a:solidFill>
                <a:srgbClr val="FF0000"/>
              </a:solidFill>
            </a:endParaRPr>
          </a:p>
          <a:p>
            <a:r>
              <a:rPr lang="en-US" dirty="0">
                <a:solidFill>
                  <a:srgbClr val="FF0000"/>
                </a:solidFill>
              </a:rPr>
              <a:t>Future Outlook :</a:t>
            </a:r>
          </a:p>
          <a:p>
            <a:r>
              <a:rPr lang="en-US" dirty="0">
                <a:solidFill>
                  <a:srgbClr val="FF0000"/>
                </a:solidFill>
              </a:rPr>
              <a:t> This model is a strong foundation for future development. Potential enhancements include expanding the model's capabilities</a:t>
            </a:r>
          </a:p>
          <a:p>
            <a:r>
              <a:rPr lang="en-US" dirty="0">
                <a:solidFill>
                  <a:srgbClr val="FF0000"/>
                </a:solidFill>
              </a:rPr>
              <a:t> for predictive maintenance (e.g., detecting signs of wear and tear on equipment) and integrating it directly with autonomous</a:t>
            </a:r>
          </a:p>
          <a:p>
            <a:r>
              <a:rPr lang="en-US" dirty="0">
                <a:solidFill>
                  <a:srgbClr val="FF0000"/>
                </a:solidFill>
              </a:rPr>
              <a:t> robotic systems for tasks like inventory management and automated inspections. The use of synthetic data ensures the model</a:t>
            </a:r>
          </a:p>
          <a:p>
            <a:r>
              <a:rPr lang="en-US" dirty="0">
                <a:solidFill>
                  <a:srgbClr val="FF0000"/>
                </a:solidFill>
              </a:rPr>
              <a:t> can be continuously updated to adapt to new equipment or scenarios, creating a long-term, maintainable solution.</a:t>
            </a:r>
          </a:p>
          <a:p>
            <a:endParaRPr lang="en-IN" dirty="0"/>
          </a:p>
        </p:txBody>
      </p:sp>
    </p:spTree>
    <p:extLst>
      <p:ext uri="{BB962C8B-B14F-4D97-AF65-F5344CB8AC3E}">
        <p14:creationId xmlns:p14="http://schemas.microsoft.com/office/powerpoint/2010/main" val="3871831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1113</Words>
  <Application>Microsoft Office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Abadi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Rituraj Shandilya</dc:creator>
  <cp:lastModifiedBy>Rituraj Shandilya</cp:lastModifiedBy>
  <cp:revision>7</cp:revision>
  <dcterms:created xsi:type="dcterms:W3CDTF">2025-08-02T11:31:47Z</dcterms:created>
  <dcterms:modified xsi:type="dcterms:W3CDTF">2025-08-03T15:02:28Z</dcterms:modified>
</cp:coreProperties>
</file>